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70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80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F8A2D-4052-4882-9268-8CDC96779717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F89D9-4C37-4784-96D7-D0ED2C933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s-Latn-BA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F89D9-4C37-4784-96D7-D0ED2C9335F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375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87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2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873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961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571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21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787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426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162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012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7DB5F-2AF7-4144-8BB4-46E4D7C57F7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B50FA9-6EFD-496F-B7E8-12C2C4C594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6533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FFE48FFC-1979-43DD-A9BD-958A44AED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391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/>
              <a:t/>
            </a:r>
            <a:br>
              <a:rPr lang="bs-Latn-BA" dirty="0"/>
            </a:br>
            <a:r>
              <a:rPr lang="bs-Latn-BA" dirty="0"/>
              <a:t/>
            </a:r>
            <a:br>
              <a:rPr lang="bs-Latn-BA" dirty="0"/>
            </a:br>
            <a:r>
              <a:rPr lang="bs-Latn-BA" b="1" dirty="0"/>
              <a:t>Mock </a:t>
            </a:r>
            <a:r>
              <a:rPr lang="bs-Latn-BA" b="1"/>
              <a:t>Trial </a:t>
            </a:r>
            <a:r>
              <a:rPr lang="bs-Latn-BA" b="1" smtClean="0"/>
              <a:t>projekt</a:t>
            </a:r>
            <a:endParaRPr lang="en-US" b="1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B5996B90-D623-4059-8FDB-04EF2C65A571}"/>
              </a:ext>
            </a:extLst>
          </p:cNvPr>
          <p:cNvSpPr txBox="1">
            <a:spLocks/>
          </p:cNvSpPr>
          <p:nvPr/>
        </p:nvSpPr>
        <p:spPr>
          <a:xfrm>
            <a:off x="1518698" y="3505201"/>
            <a:ext cx="6400800" cy="4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s-Latn-BA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MODUL II – JAVNI GOVOR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C5D8EB6-CD31-4658-A8E7-C649FFC37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719" y="5181600"/>
            <a:ext cx="914759" cy="916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71B878F-5A94-4F1C-9B14-B3EDC1E98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193123"/>
            <a:ext cx="1752600" cy="73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91BCEB0-12CC-4C4E-948A-24825F6CD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486400"/>
            <a:ext cx="1970597" cy="43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030DEEE-EE8F-486B-8030-0700E7135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Držanje u toku govora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543801" cy="4023360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bs-Latn-BA" dirty="0"/>
              <a:t>Držite leđa ispravljena i ruke raširene</a:t>
            </a:r>
          </a:p>
          <a:p>
            <a:pPr marL="596646" indent="-514350">
              <a:buFont typeface="+mj-lt"/>
              <a:buAutoNum type="arabicPeriod"/>
            </a:pPr>
            <a:r>
              <a:rPr lang="bs-Latn-BA" dirty="0"/>
              <a:t>Koristite umjerenu gestikulaciju </a:t>
            </a:r>
          </a:p>
          <a:p>
            <a:pPr marL="596646" indent="-514350">
              <a:buFont typeface="+mj-lt"/>
              <a:buAutoNum type="arabicPeriod"/>
            </a:pPr>
            <a:r>
              <a:rPr lang="bs-Latn-BA" dirty="0"/>
              <a:t>Krećite se umjereno u dostupnom prostoru</a:t>
            </a:r>
          </a:p>
          <a:p>
            <a:pPr marL="596646" indent="-514350">
              <a:buFont typeface="+mj-lt"/>
              <a:buAutoNum type="arabicPeriod"/>
            </a:pPr>
            <a:r>
              <a:rPr lang="bs-Latn-BA" dirty="0"/>
              <a:t>Pravite pauze na odgovarajućim mjestima radi naglaska</a:t>
            </a:r>
          </a:p>
          <a:p>
            <a:pPr marL="596646" indent="-514350">
              <a:buFont typeface="+mj-lt"/>
              <a:buAutoNum type="arabicPeriod"/>
            </a:pPr>
            <a:r>
              <a:rPr lang="bs-Latn-BA" dirty="0"/>
              <a:t>Koristite pozitivne geste (osmijeh, klimanje)</a:t>
            </a:r>
          </a:p>
          <a:p>
            <a:pPr marL="596646" indent="-514350">
              <a:buFont typeface="+mj-lt"/>
              <a:buAutoNum type="arabicPeriod"/>
            </a:pPr>
            <a:r>
              <a:rPr lang="bs-Latn-BA" dirty="0"/>
              <a:t>Održavajte kontakt očima sa slušaocima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46DAFCF-EBD2-415F-8C9C-41FA7FAE5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U toku izlaganja...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543801" cy="4023360"/>
          </a:xfrm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endParaRPr lang="bs-Latn-BA" dirty="0"/>
          </a:p>
          <a:p>
            <a:pPr marL="596646" indent="-514350">
              <a:buAutoNum type="arabicPeriod"/>
            </a:pPr>
            <a:r>
              <a:rPr lang="bs-Latn-BA" dirty="0"/>
              <a:t>Ograničite korištenje bilješki</a:t>
            </a:r>
          </a:p>
          <a:p>
            <a:pPr marL="596646" indent="-514350">
              <a:buAutoNum type="arabicPeriod"/>
            </a:pPr>
            <a:r>
              <a:rPr lang="bs-Latn-BA" dirty="0"/>
              <a:t>Dobro iskoristite vrijeme</a:t>
            </a:r>
          </a:p>
          <a:p>
            <a:pPr marL="596646" indent="-514350">
              <a:buAutoNum type="arabicPeriod"/>
            </a:pPr>
            <a:r>
              <a:rPr lang="bs-Latn-BA" dirty="0"/>
              <a:t>Pazite na pravilno disanje</a:t>
            </a:r>
          </a:p>
          <a:p>
            <a:pPr marL="596646" indent="-514350">
              <a:buAutoNum type="arabicPeriod"/>
            </a:pPr>
            <a:r>
              <a:rPr lang="bs-Latn-BA" dirty="0"/>
              <a:t>Prilagodite ton i sadržaj govora publici </a:t>
            </a:r>
          </a:p>
          <a:p>
            <a:pPr marL="596646" indent="-514350">
              <a:buAutoNum type="arabicPeriod"/>
            </a:pPr>
            <a:r>
              <a:rPr lang="bs-Latn-BA" dirty="0"/>
              <a:t>Izbjegavajte suvišne pokrete</a:t>
            </a:r>
          </a:p>
          <a:p>
            <a:pPr marL="596646" indent="-514350">
              <a:buAutoNum type="arabicPeriod"/>
            </a:pPr>
            <a:r>
              <a:rPr lang="bs-Latn-BA" dirty="0"/>
              <a:t>Izbjegavajte potštapalice </a:t>
            </a:r>
          </a:p>
          <a:p>
            <a:pPr marL="596646" indent="-514350">
              <a:buAutoNum type="arabicPeriod"/>
            </a:pPr>
            <a:endParaRPr lang="bs-Latn-B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6E86D4-DE36-41AD-883F-66574360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bs-Latn-BA" b="1" dirty="0"/>
              <a:t>Izlaganje pred sudom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45236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  </a:t>
            </a:r>
            <a:r>
              <a:rPr lang="en-GB" b="1" dirty="0" err="1"/>
              <a:t>Budite</a:t>
            </a:r>
            <a:r>
              <a:rPr lang="en-GB" b="1" dirty="0"/>
              <a:t> </a:t>
            </a:r>
            <a:r>
              <a:rPr lang="en-GB" b="1" dirty="0" err="1"/>
              <a:t>maksimalno</a:t>
            </a:r>
            <a:r>
              <a:rPr lang="en-GB" b="1" dirty="0"/>
              <a:t> </a:t>
            </a:r>
            <a:r>
              <a:rPr lang="en-GB" b="1" dirty="0" err="1"/>
              <a:t>spremni</a:t>
            </a:r>
            <a:r>
              <a:rPr lang="en-GB" b="1" dirty="0"/>
              <a:t> </a:t>
            </a:r>
            <a:endParaRPr lang="bs-Latn-BA" b="1" dirty="0"/>
          </a:p>
          <a:p>
            <a:pPr algn="ctr">
              <a:buNone/>
            </a:pPr>
            <a:endParaRPr lang="bs-Latn-BA" sz="24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bs-Latn-BA" sz="32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bs-Latn-BA" sz="3200" b="1" dirty="0">
                <a:solidFill>
                  <a:srgbClr val="FF0000"/>
                </a:solidFill>
              </a:rPr>
              <a:t>VJEŽBA VJEŽBA VJEŽBA </a:t>
            </a:r>
          </a:p>
          <a:p>
            <a:pPr>
              <a:buNone/>
            </a:pPr>
            <a:endParaRPr lang="bs-Latn-BA" dirty="0"/>
          </a:p>
          <a:p>
            <a:pPr>
              <a:buNone/>
            </a:pPr>
            <a:r>
              <a:rPr lang="bs-Latn-BA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Za efektnu prezentaciju pred sudom, pored govora tijela i samopouzdanja, potrebno je vladati materijalom, činjenicama slučaja i primjenjivim zakonskim odredbama. </a:t>
            </a:r>
          </a:p>
          <a:p>
            <a:pPr>
              <a:buNone/>
            </a:pPr>
            <a:endParaRPr lang="bs-Latn-B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52B80A3-4489-47B4-8539-101A59619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dirty="0"/>
              <a:t>Izlaganje pred sudom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1" cy="40233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bs-Latn-BA" b="1" dirty="0"/>
              <a:t>  </a:t>
            </a:r>
            <a:r>
              <a:rPr lang="en-GB" b="1" dirty="0" err="1"/>
              <a:t>Pripremite</a:t>
            </a:r>
            <a:r>
              <a:rPr lang="en-GB" b="1" dirty="0"/>
              <a:t> </a:t>
            </a:r>
            <a:r>
              <a:rPr lang="en-GB" b="1" dirty="0" err="1"/>
              <a:t>govor</a:t>
            </a:r>
            <a:r>
              <a:rPr lang="en-GB" b="1" dirty="0"/>
              <a:t>, a </a:t>
            </a:r>
            <a:r>
              <a:rPr lang="en-GB" b="1" dirty="0" err="1"/>
              <a:t>onda</a:t>
            </a:r>
            <a:r>
              <a:rPr lang="en-GB" b="1" dirty="0"/>
              <a:t> </a:t>
            </a:r>
            <a:r>
              <a:rPr lang="en-GB" b="1" dirty="0" err="1"/>
              <a:t>ga</a:t>
            </a:r>
            <a:r>
              <a:rPr lang="en-GB" b="1" dirty="0"/>
              <a:t> </a:t>
            </a:r>
            <a:r>
              <a:rPr lang="en-GB" b="1" dirty="0" err="1"/>
              <a:t>bacite</a:t>
            </a:r>
            <a:r>
              <a:rPr lang="en-GB" b="1" dirty="0"/>
              <a:t>  </a:t>
            </a:r>
            <a:endParaRPr lang="bs-Latn-BA" b="1" dirty="0"/>
          </a:p>
          <a:p>
            <a:pPr lvl="0">
              <a:buNone/>
            </a:pPr>
            <a:endParaRPr lang="bs-Latn-BA" dirty="0"/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bs-Latn-BA" dirty="0"/>
              <a:t>U</a:t>
            </a:r>
            <a:r>
              <a:rPr lang="en-GB" dirty="0"/>
              <a:t> </a:t>
            </a:r>
            <a:r>
              <a:rPr lang="en-GB" dirty="0" err="1"/>
              <a:t>početnoj</a:t>
            </a:r>
            <a:r>
              <a:rPr lang="en-GB" dirty="0"/>
              <a:t> </a:t>
            </a:r>
            <a:r>
              <a:rPr lang="en-GB" dirty="0" err="1"/>
              <a:t>fazi</a:t>
            </a:r>
            <a:r>
              <a:rPr lang="en-GB" dirty="0"/>
              <a:t> </a:t>
            </a:r>
            <a:r>
              <a:rPr lang="en-GB" dirty="0" err="1"/>
              <a:t>pripreme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suđnje</a:t>
            </a:r>
            <a:r>
              <a:rPr lang="en-GB" dirty="0"/>
              <a:t> dobro je </a:t>
            </a:r>
            <a:r>
              <a:rPr lang="en-GB" dirty="0" err="1"/>
              <a:t>imati</a:t>
            </a:r>
            <a:r>
              <a:rPr lang="en-GB" dirty="0"/>
              <a:t> </a:t>
            </a:r>
            <a:r>
              <a:rPr lang="en-GB" dirty="0" err="1"/>
              <a:t>spreman</a:t>
            </a:r>
            <a:r>
              <a:rPr lang="en-GB" dirty="0"/>
              <a:t> </a:t>
            </a:r>
            <a:r>
              <a:rPr lang="en-GB" dirty="0" err="1"/>
              <a:t>govor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bs-Latn-BA" dirty="0"/>
              <a:t>         </a:t>
            </a:r>
            <a:r>
              <a:rPr lang="en-GB" dirty="0" err="1"/>
              <a:t>najbolje</a:t>
            </a:r>
            <a:r>
              <a:rPr lang="en-GB" dirty="0"/>
              <a:t> do dana </a:t>
            </a:r>
            <a:r>
              <a:rPr lang="en-GB" dirty="0" err="1"/>
              <a:t>suđenja</a:t>
            </a:r>
            <a:r>
              <a:rPr lang="en-GB" dirty="0"/>
              <a:t> </a:t>
            </a:r>
            <a:r>
              <a:rPr lang="en-GB" dirty="0" err="1"/>
              <a:t>potpuno</a:t>
            </a:r>
            <a:r>
              <a:rPr lang="en-GB" dirty="0"/>
              <a:t> </a:t>
            </a:r>
            <a:r>
              <a:rPr lang="en-GB" dirty="0" err="1"/>
              <a:t>odbaciti</a:t>
            </a:r>
            <a:r>
              <a:rPr lang="en-GB" dirty="0"/>
              <a:t> </a:t>
            </a:r>
            <a:r>
              <a:rPr lang="en-GB" dirty="0" err="1"/>
              <a:t>pripremljeni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bs-Latn-BA" dirty="0"/>
              <a:t>.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endParaRPr lang="bs-Latn-BA" dirty="0"/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bs-Latn-BA" dirty="0"/>
              <a:t>Učenje napamet ili čitanje govora treba izbjegavati.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FB1FE9-6B64-4BA4-A445-74796CB38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dirty="0"/>
              <a:t>Izlaganje pred sudom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  Naglasite temu vašeg izlaganja</a:t>
            </a:r>
          </a:p>
          <a:p>
            <a:pPr>
              <a:buFont typeface="Wingdings" panose="05000000000000000000" pitchFamily="2" charset="2"/>
              <a:buChar char="Ø"/>
            </a:pPr>
            <a:endParaRPr lang="bs-Latn-BA" b="1" dirty="0"/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vi-VN" dirty="0"/>
              <a:t>Glavna tema vase otpužbe ili odbrane bi se trebala ponavljati i</a:t>
            </a:r>
            <a:r>
              <a:rPr lang="bs-Latn-BA" dirty="0"/>
              <a:t> </a:t>
            </a:r>
            <a:r>
              <a:rPr lang="vi-VN" dirty="0"/>
              <a:t>prenositi</a:t>
            </a:r>
            <a:r>
              <a:rPr lang="bs-Latn-BA" dirty="0"/>
              <a:t> </a:t>
            </a:r>
            <a:r>
              <a:rPr lang="vi-VN" dirty="0"/>
              <a:t>kroz svaku fazu suđenja ili argumentacije.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45E59A-4928-4F34-89CC-E5EC4B1CC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b="1" dirty="0"/>
              <a:t>Izlaganje pred sudom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  </a:t>
            </a:r>
            <a:r>
              <a:rPr lang="en-GB" b="1" dirty="0" err="1"/>
              <a:t>Jasna</a:t>
            </a:r>
            <a:r>
              <a:rPr lang="en-GB" b="1" dirty="0"/>
              <a:t> </a:t>
            </a:r>
            <a:r>
              <a:rPr lang="en-GB" b="1" dirty="0" err="1"/>
              <a:t>struktura</a:t>
            </a:r>
            <a:r>
              <a:rPr lang="en-GB" b="1" dirty="0"/>
              <a:t> argumenta</a:t>
            </a:r>
            <a:endParaRPr lang="bs-Latn-BA" b="1" dirty="0"/>
          </a:p>
          <a:p>
            <a:pPr>
              <a:buNone/>
            </a:pPr>
            <a:endParaRPr lang="bs-Latn-BA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bs-Latn-BA" sz="1800" b="1" dirty="0"/>
              <a:t>UVOD</a:t>
            </a:r>
            <a:r>
              <a:rPr lang="bs-Latn-BA" sz="1800" dirty="0"/>
              <a:t> – Predstavite se</a:t>
            </a:r>
            <a:r>
              <a:rPr lang="en-GB" sz="1800" dirty="0"/>
              <a:t> </a:t>
            </a:r>
            <a:r>
              <a:rPr lang="bs-Latn-BA" sz="1800" dirty="0"/>
              <a:t>sudu, recite koga zastupate i izložite svoju temu.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bs-Latn-BA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bs-Latn-BA" sz="1800" b="1" dirty="0"/>
              <a:t>TIJELO</a:t>
            </a:r>
            <a:r>
              <a:rPr lang="bs-Latn-BA" sz="1800" dirty="0"/>
              <a:t> – Predstavite svoje najvažnije tačke, dokaze i popratne materijale i zakone.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bs-Latn-BA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bs-Latn-BA" sz="1800" b="1" dirty="0"/>
              <a:t>ZAKLJUČAK</a:t>
            </a:r>
            <a:r>
              <a:rPr lang="bs-Latn-BA" sz="1800" dirty="0"/>
              <a:t> – Sumirajte svoju namjeru, temu i najvažnije tačke, uz snažnu završnicu. </a:t>
            </a:r>
          </a:p>
          <a:p>
            <a:pPr>
              <a:buNone/>
            </a:pPr>
            <a:endParaRPr lang="bs-Latn-B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52846E-1FF0-401C-B319-0D225D08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Izlaganje pred sudom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s-Latn-BA" b="1" dirty="0"/>
              <a:t>  </a:t>
            </a:r>
            <a:r>
              <a:rPr lang="en-GB" b="1" dirty="0" err="1"/>
              <a:t>Fleksibilni</a:t>
            </a:r>
            <a:r>
              <a:rPr lang="en-GB" b="1" dirty="0"/>
              <a:t> </a:t>
            </a:r>
            <a:r>
              <a:rPr lang="en-GB" b="1" dirty="0" err="1"/>
              <a:t>argumenti</a:t>
            </a:r>
            <a:r>
              <a:rPr lang="en-GB" b="1" dirty="0"/>
              <a:t> </a:t>
            </a:r>
            <a:endParaRPr lang="bs-Latn-BA" b="1" dirty="0"/>
          </a:p>
          <a:p>
            <a:pPr marL="0" indent="0">
              <a:buNone/>
            </a:pPr>
            <a:endParaRPr lang="bs-Latn-BA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dirty="0"/>
              <a:t>S</a:t>
            </a:r>
            <a:r>
              <a:rPr lang="en-GB" dirty="0" err="1"/>
              <a:t>vaki</a:t>
            </a:r>
            <a:r>
              <a:rPr lang="en-GB" dirty="0"/>
              <a:t> </a:t>
            </a:r>
            <a:r>
              <a:rPr lang="en-GB" dirty="0" err="1"/>
              <a:t>slučaj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jače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slabije</a:t>
            </a:r>
            <a:r>
              <a:rPr lang="en-GB" dirty="0"/>
              <a:t> </a:t>
            </a:r>
            <a:r>
              <a:rPr lang="en-GB" dirty="0" err="1"/>
              <a:t>tačke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bitno</a:t>
            </a:r>
            <a:r>
              <a:rPr lang="en-GB" dirty="0"/>
              <a:t> je da u </a:t>
            </a:r>
            <a:r>
              <a:rPr lang="en-GB" dirty="0" err="1"/>
              <a:t>svom</a:t>
            </a:r>
            <a:r>
              <a:rPr lang="en-GB" dirty="0"/>
              <a:t> </a:t>
            </a:r>
            <a:r>
              <a:rPr lang="en-GB" dirty="0" err="1"/>
              <a:t>izlaganju</a:t>
            </a:r>
            <a:r>
              <a:rPr lang="en-GB" dirty="0"/>
              <a:t> </a:t>
            </a:r>
            <a:r>
              <a:rPr lang="en-GB" dirty="0" err="1"/>
              <a:t>budete</a:t>
            </a:r>
            <a:r>
              <a:rPr lang="bs-Latn-BA" dirty="0"/>
              <a:t> </a:t>
            </a:r>
            <a:r>
              <a:rPr lang="en-GB" dirty="0" err="1"/>
              <a:t>spremni</a:t>
            </a:r>
            <a:r>
              <a:rPr lang="en-GB" dirty="0"/>
              <a:t> </a:t>
            </a:r>
            <a:r>
              <a:rPr lang="en-GB" dirty="0" err="1"/>
              <a:t>priznati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neke</a:t>
            </a:r>
            <a:r>
              <a:rPr lang="en-GB" dirty="0"/>
              <a:t> </a:t>
            </a:r>
            <a:r>
              <a:rPr lang="en-GB" dirty="0" err="1"/>
              <a:t>činjenice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vam</a:t>
            </a:r>
            <a:r>
              <a:rPr lang="en-GB" dirty="0"/>
              <a:t> </a:t>
            </a:r>
            <a:r>
              <a:rPr lang="en-GB" dirty="0" err="1"/>
              <a:t>možda</a:t>
            </a:r>
            <a:r>
              <a:rPr lang="en-GB" dirty="0"/>
              <a:t> ne </a:t>
            </a:r>
            <a:r>
              <a:rPr lang="en-GB" dirty="0" err="1"/>
              <a:t>idu</a:t>
            </a:r>
            <a:r>
              <a:rPr lang="en-GB" dirty="0"/>
              <a:t> u </a:t>
            </a:r>
            <a:r>
              <a:rPr lang="en-GB" dirty="0" err="1"/>
              <a:t>prilog</a:t>
            </a:r>
            <a:r>
              <a:rPr lang="bs-Latn-BA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bs-Latn-B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/>
              <a:t>Nakon</a:t>
            </a:r>
            <a:r>
              <a:rPr lang="en-GB" dirty="0"/>
              <a:t> toga </a:t>
            </a:r>
            <a:r>
              <a:rPr lang="en-GB" dirty="0" err="1"/>
              <a:t>stavite</a:t>
            </a:r>
            <a:r>
              <a:rPr lang="en-GB" dirty="0"/>
              <a:t> </a:t>
            </a:r>
            <a:r>
              <a:rPr lang="en-GB" dirty="0" err="1"/>
              <a:t>poseban</a:t>
            </a:r>
            <a:r>
              <a:rPr lang="en-GB" dirty="0"/>
              <a:t> </a:t>
            </a:r>
            <a:r>
              <a:rPr lang="en-GB" dirty="0" err="1"/>
              <a:t>naglasak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bs-Latn-BA" dirty="0"/>
              <a:t> činjenice koje potvrđuju vašu poziciju</a:t>
            </a:r>
            <a:r>
              <a:rPr lang="en-GB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7B5E29-F216-474E-811E-B31CE2BC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Sadržaj Modula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498080" cy="3276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 Vježbanje govora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 Praćenje sudskih postupaka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 Praćenje motivacijskih TED govora (Ted Talk)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 Snimanje govora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-Latn-BA" dirty="0"/>
              <a:t>  Pisanje uvodne ili završne riječi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F786489-0BA9-45A9-8BAC-6666C7729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Značaj javnog govora </a:t>
            </a:r>
            <a:endParaRPr lang="en-US" b="1" dirty="0"/>
          </a:p>
        </p:txBody>
      </p:sp>
      <p:pic>
        <p:nvPicPr>
          <p:cNvPr id="9" name="Content Placeholder 8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069" y="2529840"/>
            <a:ext cx="2999232" cy="2590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3276600"/>
            <a:ext cx="32004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s-Latn-BA" sz="2800" dirty="0">
                <a:latin typeface="+mj-lt"/>
                <a:ea typeface="+mj-ea"/>
                <a:cs typeface="+mj-cs"/>
              </a:rPr>
              <a:t>Samopouzdanje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s-Latn-B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Sposobnost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s-Latn-B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Pouzdanost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s-Latn-BA" sz="2800" dirty="0">
                <a:latin typeface="+mj-lt"/>
                <a:ea typeface="+mj-ea"/>
                <a:cs typeface="+mj-cs"/>
              </a:rPr>
              <a:t>Uvjerljivost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own Arrow 5"/>
          <p:cNvSpPr/>
          <p:nvPr/>
        </p:nvSpPr>
        <p:spPr>
          <a:xfrm rot="10800000">
            <a:off x="5867398" y="2667000"/>
            <a:ext cx="484632" cy="6858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9514" y="1581150"/>
            <a:ext cx="3200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s-Latn-BA" sz="2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USPJEH</a:t>
            </a:r>
            <a:r>
              <a:rPr kumimoji="0" lang="bs-Latn-BA" sz="29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3A9C89E-01BE-4DF9-B546-123C0ADC3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Javni govor u sudnici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3745992" cy="3962400"/>
          </a:xfrm>
        </p:spPr>
        <p:txBody>
          <a:bodyPr/>
          <a:lstStyle/>
          <a:p>
            <a:pPr>
              <a:buNone/>
            </a:pPr>
            <a:r>
              <a:rPr lang="bs-Latn-BA" sz="2800" b="1" dirty="0"/>
              <a:t>SUDIJA</a:t>
            </a:r>
          </a:p>
          <a:p>
            <a:pPr>
              <a:buFontTx/>
              <a:buChar char="-"/>
            </a:pPr>
            <a:r>
              <a:rPr lang="bs-Latn-BA" dirty="0"/>
              <a:t> Pasivno držanje</a:t>
            </a:r>
          </a:p>
          <a:p>
            <a:pPr>
              <a:buFontTx/>
              <a:buChar char="-"/>
            </a:pPr>
            <a:r>
              <a:rPr lang="bs-Latn-BA" dirty="0"/>
              <a:t> Aktivno slušanje</a:t>
            </a:r>
          </a:p>
          <a:p>
            <a:pPr>
              <a:buFontTx/>
              <a:buChar char="-"/>
            </a:pPr>
            <a:r>
              <a:rPr lang="bs-Latn-BA" dirty="0"/>
              <a:t> Otvoren stav</a:t>
            </a:r>
          </a:p>
          <a:p>
            <a:pPr>
              <a:buFontTx/>
              <a:buChar char="-"/>
            </a:pPr>
            <a:r>
              <a:rPr lang="bs-Latn-BA" dirty="0"/>
              <a:t> Ekspresije interesovanja</a:t>
            </a:r>
          </a:p>
          <a:p>
            <a:pPr>
              <a:buFontTx/>
              <a:buChar char="-"/>
            </a:pPr>
            <a:r>
              <a:rPr lang="bs-Latn-BA" dirty="0"/>
              <a:t> Praćenje govora tijela izlagača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 descr="1557a831694e8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134454"/>
            <a:ext cx="2924629" cy="3070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514715-6196-4DEE-89F0-F0C40ABB9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Javni govor u sudnici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936" y="19812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bs-Latn-BA" sz="2800" b="1" dirty="0"/>
              <a:t>TUŽILAC</a:t>
            </a:r>
          </a:p>
          <a:p>
            <a:pPr>
              <a:buFontTx/>
              <a:buChar char="-"/>
            </a:pPr>
            <a:r>
              <a:rPr lang="bs-Latn-BA" dirty="0"/>
              <a:t> Čvrsto držanje</a:t>
            </a:r>
          </a:p>
          <a:p>
            <a:pPr>
              <a:buFontTx/>
              <a:buChar char="-"/>
            </a:pPr>
            <a:r>
              <a:rPr lang="bs-Latn-BA" dirty="0"/>
              <a:t> Autoritativan stav</a:t>
            </a:r>
          </a:p>
          <a:p>
            <a:pPr>
              <a:buFontTx/>
              <a:buChar char="-"/>
            </a:pPr>
            <a:r>
              <a:rPr lang="bs-Latn-BA" dirty="0"/>
              <a:t> Jasan govor</a:t>
            </a:r>
          </a:p>
          <a:p>
            <a:pPr>
              <a:buFontTx/>
              <a:buChar char="-"/>
            </a:pPr>
            <a:r>
              <a:rPr lang="bs-Latn-BA" dirty="0"/>
              <a:t> Dominantan ton glasa</a:t>
            </a:r>
          </a:p>
          <a:p>
            <a:pPr>
              <a:buFontTx/>
              <a:buChar char="-"/>
            </a:pPr>
            <a:r>
              <a:rPr lang="bs-Latn-BA" dirty="0"/>
              <a:t> Odmjerena gestikulacija </a:t>
            </a:r>
            <a:endParaRPr lang="en-US" dirty="0"/>
          </a:p>
        </p:txBody>
      </p:sp>
      <p:pic>
        <p:nvPicPr>
          <p:cNvPr id="4" name="Picture 3" descr="002_quem_procurad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981200"/>
            <a:ext cx="1955664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A736D37-925D-4586-95A7-4A353E648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Javni govor u sudnici </a:t>
            </a:r>
            <a:endParaRPr lang="en-US" b="1" dirty="0"/>
          </a:p>
        </p:txBody>
      </p:sp>
      <p:pic>
        <p:nvPicPr>
          <p:cNvPr id="4" name="Content Placeholder 3" descr="ThinkstockPhotos-5280667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0426" y="1905000"/>
            <a:ext cx="2576334" cy="3429000"/>
          </a:xfr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6646AD0-8A58-40C1-82E5-1E0FA46F5AEE}"/>
              </a:ext>
            </a:extLst>
          </p:cNvPr>
          <p:cNvSpPr txBox="1">
            <a:spLocks/>
          </p:cNvSpPr>
          <p:nvPr/>
        </p:nvSpPr>
        <p:spPr>
          <a:xfrm>
            <a:off x="953592" y="2000251"/>
            <a:ext cx="7498080" cy="4800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s-Latn-BA" sz="28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ADVOKAT/BRANILAC</a:t>
            </a:r>
            <a:endParaRPr lang="bs-Latn-BA" sz="2800" b="1" dirty="0"/>
          </a:p>
          <a:p>
            <a:pPr>
              <a:buFontTx/>
              <a:buChar char="-"/>
            </a:pPr>
            <a:r>
              <a:rPr lang="bs-Latn-BA" dirty="0"/>
              <a:t> Otvorenost</a:t>
            </a:r>
          </a:p>
          <a:p>
            <a:pPr>
              <a:buFontTx/>
              <a:buChar char="-"/>
            </a:pPr>
            <a:r>
              <a:rPr lang="bs-Latn-BA" dirty="0"/>
              <a:t> Blaži ton glasa</a:t>
            </a:r>
          </a:p>
          <a:p>
            <a:pPr>
              <a:buFontTx/>
              <a:buChar char="-"/>
            </a:pPr>
            <a:r>
              <a:rPr lang="bs-Latn-BA" dirty="0"/>
              <a:t> Praćenje govora tijela sudije</a:t>
            </a:r>
          </a:p>
          <a:p>
            <a:pPr>
              <a:buFontTx/>
              <a:buChar char="-"/>
            </a:pPr>
            <a:r>
              <a:rPr lang="bs-Latn-BA" dirty="0"/>
              <a:t> Manji stepen agresivnosti</a:t>
            </a:r>
          </a:p>
          <a:p>
            <a:pPr>
              <a:buFontTx/>
              <a:buChar char="-"/>
            </a:pPr>
            <a:r>
              <a:rPr lang="bs-Latn-BA" dirty="0"/>
              <a:t> Naglasak na interesu klijenta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A5DCDEB-CCA2-4C45-8133-E03818C0C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209800"/>
            <a:ext cx="3886200" cy="1600200"/>
          </a:xfrm>
        </p:spPr>
        <p:txBody>
          <a:bodyPr>
            <a:normAutofit fontScale="90000"/>
          </a:bodyPr>
          <a:lstStyle/>
          <a:p>
            <a:r>
              <a:rPr lang="bs-Latn-BA" sz="2800" dirty="0">
                <a:latin typeface="+mn-lt"/>
              </a:rPr>
              <a:t>Ljudska komunikacija:</a:t>
            </a:r>
            <a:br>
              <a:rPr lang="bs-Latn-BA" sz="2800" dirty="0">
                <a:latin typeface="+mn-lt"/>
              </a:rPr>
            </a:br>
            <a:r>
              <a:rPr lang="bs-Latn-BA" sz="2800" dirty="0">
                <a:latin typeface="+mn-lt"/>
              </a:rPr>
              <a:t/>
            </a:r>
            <a:br>
              <a:rPr lang="bs-Latn-BA" sz="2800" dirty="0">
                <a:latin typeface="+mn-lt"/>
              </a:rPr>
            </a:br>
            <a:r>
              <a:rPr lang="bs-Latn-BA" sz="2800" dirty="0">
                <a:latin typeface="+mn-lt"/>
              </a:rPr>
              <a:t>7% izgovorene riječi</a:t>
            </a:r>
            <a:br>
              <a:rPr lang="bs-Latn-BA" sz="2800" dirty="0">
                <a:latin typeface="+mn-lt"/>
              </a:rPr>
            </a:br>
            <a:r>
              <a:rPr lang="bs-Latn-BA" sz="2800" b="1" dirty="0"/>
              <a:t>38% </a:t>
            </a:r>
            <a:r>
              <a:rPr lang="bs-Latn-BA" sz="2800" dirty="0">
                <a:latin typeface="+mn-lt"/>
              </a:rPr>
              <a:t>ton glasa </a:t>
            </a:r>
            <a:br>
              <a:rPr lang="bs-Latn-BA" sz="2800" dirty="0">
                <a:latin typeface="+mn-lt"/>
              </a:rPr>
            </a:br>
            <a:r>
              <a:rPr lang="bs-Latn-BA" sz="2800" b="1" dirty="0"/>
              <a:t>55% </a:t>
            </a:r>
            <a:r>
              <a:rPr lang="bs-Latn-BA" sz="2800" dirty="0">
                <a:latin typeface="+mn-lt"/>
              </a:rPr>
              <a:t>govor tijela </a:t>
            </a:r>
            <a:endParaRPr lang="en-US" sz="2800" dirty="0">
              <a:latin typeface="+mn-lt"/>
            </a:endParaRPr>
          </a:p>
        </p:txBody>
      </p:sp>
      <p:pic>
        <p:nvPicPr>
          <p:cNvPr id="7" name="Content Placeholder 6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7" y="1847850"/>
            <a:ext cx="2857500" cy="21336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7" y="4114800"/>
            <a:ext cx="2857500" cy="2133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52923" y="4229100"/>
            <a:ext cx="3886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bs-Latn-B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Neverbalna komunikacija je od velikog značaja za efektan javni govor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819DCE5-F260-4E87-AA80-0CDD812B2C01}"/>
              </a:ext>
            </a:extLst>
          </p:cNvPr>
          <p:cNvSpPr txBox="1">
            <a:spLocks/>
          </p:cNvSpPr>
          <p:nvPr/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b="1" dirty="0"/>
              <a:t>Značaj govora tijela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7BB9E62-33C3-4CF6-8E0C-2E7E0EA9F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Značaj govora tijela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1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s-Latn-BA" b="1" dirty="0"/>
              <a:t>Negativne facijalne ekspresije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Naborano čelo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Naboran nos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Pretjerano treptanje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Stisnute usne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Pomijeranje vilice u stranu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Često doticanje nosa ili čela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Podsmijeh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Izbjegavanje kontakta očima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5FB7DC-2952-447E-A04B-DEE90BFD7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b="1" dirty="0"/>
              <a:t>Značaj govora tijela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1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s-Latn-BA" b="1" dirty="0"/>
              <a:t>Pozitivne facijalne ekspresije: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Konstantan kontakt očima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Podignute obrve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Uzdignita brada i povremeno klimanje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bs-Latn-BA" dirty="0"/>
              <a:t> Glava nagnuta na stranu u znak interesovanja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A81457-8C5C-4557-9685-348103B07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3050"/>
            <a:ext cx="9154886" cy="584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3079</TotalTime>
  <Words>440</Words>
  <Application>Microsoft Office PowerPoint</Application>
  <PresentationFormat>On-screen Show (4:3)</PresentationFormat>
  <Paragraphs>112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</vt:lpstr>
      <vt:lpstr>  Mock Trial projekt</vt:lpstr>
      <vt:lpstr>Sadržaj Modula II</vt:lpstr>
      <vt:lpstr>Značaj javnog govora </vt:lpstr>
      <vt:lpstr>Javni govor u sudnici</vt:lpstr>
      <vt:lpstr>Javni govor u sudnici </vt:lpstr>
      <vt:lpstr>Javni govor u sudnici </vt:lpstr>
      <vt:lpstr>Ljudska komunikacija:  7% izgovorene riječi 38% ton glasa  55% govor tijela </vt:lpstr>
      <vt:lpstr>Značaj govora tijela</vt:lpstr>
      <vt:lpstr>Značaj govora tijela</vt:lpstr>
      <vt:lpstr>Držanje u toku govora </vt:lpstr>
      <vt:lpstr>U toku izlaganja... </vt:lpstr>
      <vt:lpstr>Izlaganje pred sudom</vt:lpstr>
      <vt:lpstr>Izlaganje pred sudom</vt:lpstr>
      <vt:lpstr>Izlaganje pred sudom</vt:lpstr>
      <vt:lpstr>Izlaganje pred sudom</vt:lpstr>
      <vt:lpstr>Izlaganje pred sudom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Mock Trial projekat</dc:title>
  <dc:creator>Brodlija</dc:creator>
  <cp:lastModifiedBy>Brodlija</cp:lastModifiedBy>
  <cp:revision>23</cp:revision>
  <dcterms:created xsi:type="dcterms:W3CDTF">2018-05-07T09:22:41Z</dcterms:created>
  <dcterms:modified xsi:type="dcterms:W3CDTF">2018-09-20T21:38:52Z</dcterms:modified>
</cp:coreProperties>
</file>