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71" r:id="rId5"/>
    <p:sldId id="270" r:id="rId6"/>
    <p:sldId id="259" r:id="rId7"/>
    <p:sldId id="260" r:id="rId8"/>
    <p:sldId id="262" r:id="rId9"/>
    <p:sldId id="261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F8A2D-4052-4882-9268-8CDC96779717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F89D9-4C37-4784-96D7-D0ED2C933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89D9-4C37-4784-96D7-D0ED2C9335F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89D9-4C37-4784-96D7-D0ED2C9335F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89D9-4C37-4784-96D7-D0ED2C9335F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89D9-4C37-4784-96D7-D0ED2C9335F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89D9-4C37-4784-96D7-D0ED2C9335F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s-Latn-B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89D9-4C37-4784-96D7-D0ED2C9335F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89D9-4C37-4784-96D7-D0ED2C9335F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89D9-4C37-4784-96D7-D0ED2C9335F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89D9-4C37-4784-96D7-D0ED2C9335F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DB5F-2AF7-4144-8BB4-46E4D7C57F7D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0FA9-6EFD-496F-B7E8-12C2C4C594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0066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DB5F-2AF7-4144-8BB4-46E4D7C57F7D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0FA9-6EFD-496F-B7E8-12C2C4C59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832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3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DB5F-2AF7-4144-8BB4-46E4D7C57F7D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0FA9-6EFD-496F-B7E8-12C2C4C59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8928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DB5F-2AF7-4144-8BB4-46E4D7C57F7D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0FA9-6EFD-496F-B7E8-12C2C4C59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047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DB5F-2AF7-4144-8BB4-46E4D7C57F7D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0FA9-6EFD-496F-B7E8-12C2C4C594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2028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40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DB5F-2AF7-4144-8BB4-46E4D7C57F7D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0FA9-6EFD-496F-B7E8-12C2C4C59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102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DB5F-2AF7-4144-8BB4-46E4D7C57F7D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0FA9-6EFD-496F-B7E8-12C2C4C59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2788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DB5F-2AF7-4144-8BB4-46E4D7C57F7D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0FA9-6EFD-496F-B7E8-12C2C4C59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070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DB5F-2AF7-4144-8BB4-46E4D7C57F7D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0FA9-6EFD-496F-B7E8-12C2C4C59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6494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9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6459790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857DB5F-2AF7-4144-8BB4-46E4D7C57F7D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90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B50FA9-6EFD-496F-B7E8-12C2C4C59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096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DB5F-2AF7-4144-8BB4-46E4D7C57F7D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0FA9-6EFD-496F-B7E8-12C2C4C59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79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334319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3" y="6459790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57DB5F-2AF7-4144-8BB4-46E4D7C57F7D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90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6" y="6459790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fld id="{CBB50FA9-6EFD-496F-B7E8-12C2C4C594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7945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3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E19E6B77-C767-4175-BD15-AB83889FB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86000"/>
            <a:ext cx="7391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b="1" dirty="0"/>
              <a:t>Mock Trial </a:t>
            </a:r>
            <a:r>
              <a:rPr lang="bs-Latn-BA" b="1" dirty="0" smtClean="0"/>
              <a:t>projekt</a:t>
            </a:r>
            <a:endParaRPr lang="en-US" b="1" dirty="0"/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C32BC390-B2EA-4216-AD3F-1D6E19281409}"/>
              </a:ext>
            </a:extLst>
          </p:cNvPr>
          <p:cNvSpPr txBox="1">
            <a:spLocks/>
          </p:cNvSpPr>
          <p:nvPr/>
        </p:nvSpPr>
        <p:spPr>
          <a:xfrm>
            <a:off x="1518699" y="3505201"/>
            <a:ext cx="6400800" cy="4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s-Latn-BA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MODUL VII – FAZA SASLUŠANJA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9651DE1-193F-48CB-AAF6-FFA628838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723" y="5181600"/>
            <a:ext cx="914759" cy="916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B4D0A31-0727-447B-8271-63EF84EA3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5193123"/>
            <a:ext cx="1752600" cy="737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D821878-C69B-4D71-9ACB-4861929DE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3" y="5486400"/>
            <a:ext cx="1970597" cy="43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79A4690-6009-412A-B245-4B5214673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/>
              <a:t>Vrste vještačenja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905000"/>
            <a:ext cx="7543801" cy="4023360"/>
          </a:xfrm>
        </p:spPr>
        <p:txBody>
          <a:bodyPr>
            <a:normAutofit/>
          </a:bodyPr>
          <a:lstStyle/>
          <a:p>
            <a:pPr marL="889232" lvl="1" indent="-514338">
              <a:buFont typeface="Arial" panose="020B0604020202020204" pitchFamily="34" charset="0"/>
              <a:buChar char="•"/>
            </a:pPr>
            <a:r>
              <a:rPr lang="bs-Latn-BA" dirty="0" err="1"/>
              <a:t>P</a:t>
            </a:r>
            <a:r>
              <a:rPr lang="en-US" dirty="0" err="1"/>
              <a:t>regledanje</a:t>
            </a:r>
            <a:r>
              <a:rPr lang="en-US" dirty="0"/>
              <a:t> </a:t>
            </a:r>
            <a:r>
              <a:rPr lang="en-US" dirty="0" err="1"/>
              <a:t>predmeta</a:t>
            </a:r>
            <a:r>
              <a:rPr lang="en-US" dirty="0"/>
              <a:t> </a:t>
            </a:r>
            <a:endParaRPr lang="bs-Latn-BA" dirty="0"/>
          </a:p>
          <a:p>
            <a:pPr marL="889232" lvl="1" indent="-514338">
              <a:buFont typeface="Arial" panose="020B0604020202020204" pitchFamily="34" charset="0"/>
              <a:buChar char="•"/>
            </a:pPr>
            <a:r>
              <a:rPr lang="bs-Latn-BA" dirty="0" err="1"/>
              <a:t>D</a:t>
            </a:r>
            <a:r>
              <a:rPr lang="en-US" dirty="0" err="1"/>
              <a:t>avanje</a:t>
            </a:r>
            <a:r>
              <a:rPr lang="en-US" dirty="0"/>
              <a:t> </a:t>
            </a:r>
            <a:r>
              <a:rPr lang="en-US" dirty="0" err="1"/>
              <a:t>nalaza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mišljenja</a:t>
            </a:r>
            <a:endParaRPr lang="bs-Latn-BA" dirty="0"/>
          </a:p>
          <a:p>
            <a:pPr marL="889232" lvl="1" indent="-514338">
              <a:buFont typeface="Arial" panose="020B0604020202020204" pitchFamily="34" charset="0"/>
              <a:buChar char="•"/>
            </a:pPr>
            <a:r>
              <a:rPr lang="bs-Latn-BA" dirty="0" err="1"/>
              <a:t>T</a:t>
            </a:r>
            <a:r>
              <a:rPr lang="en-US" dirty="0" err="1"/>
              <a:t>oksikološka</a:t>
            </a:r>
            <a:r>
              <a:rPr lang="en-US" dirty="0"/>
              <a:t> </a:t>
            </a:r>
            <a:r>
              <a:rPr lang="en-US" dirty="0" err="1"/>
              <a:t>analiza</a:t>
            </a:r>
            <a:endParaRPr lang="bs-Latn-BA" dirty="0"/>
          </a:p>
          <a:p>
            <a:pPr marL="889232" lvl="1" indent="-514338">
              <a:buFont typeface="Arial" panose="020B0604020202020204" pitchFamily="34" charset="0"/>
              <a:buChar char="•"/>
            </a:pPr>
            <a:r>
              <a:rPr lang="bs-Latn-BA" dirty="0" err="1"/>
              <a:t>O</a:t>
            </a:r>
            <a:r>
              <a:rPr lang="en-US" dirty="0" err="1"/>
              <a:t>bdukcija</a:t>
            </a:r>
            <a:endParaRPr lang="bs-Latn-BA" dirty="0"/>
          </a:p>
          <a:p>
            <a:pPr marL="889232" lvl="1" indent="-514338">
              <a:buFont typeface="Arial" panose="020B0604020202020204" pitchFamily="34" charset="0"/>
              <a:buChar char="•"/>
            </a:pPr>
            <a:r>
              <a:rPr lang="bs-Latn-BA" dirty="0" err="1"/>
              <a:t>A</a:t>
            </a:r>
            <a:r>
              <a:rPr lang="en-US" dirty="0" err="1"/>
              <a:t>naliza</a:t>
            </a:r>
            <a:r>
              <a:rPr lang="en-US" dirty="0"/>
              <a:t> DNK</a:t>
            </a:r>
            <a:endParaRPr lang="bs-Latn-BA" dirty="0"/>
          </a:p>
          <a:p>
            <a:pPr marL="889232" lvl="1" indent="-514338">
              <a:buFont typeface="Arial" panose="020B0604020202020204" pitchFamily="34" charset="0"/>
              <a:buChar char="•"/>
            </a:pPr>
            <a:r>
              <a:rPr lang="bs-Latn-BA" dirty="0" err="1"/>
              <a:t>T</a:t>
            </a:r>
            <a:r>
              <a:rPr lang="en-US" dirty="0" err="1"/>
              <a:t>jelesni</a:t>
            </a:r>
            <a:r>
              <a:rPr lang="en-US" dirty="0"/>
              <a:t> </a:t>
            </a:r>
            <a:r>
              <a:rPr lang="en-US" dirty="0" err="1"/>
              <a:t>pregled</a:t>
            </a:r>
            <a:endParaRPr lang="bs-Latn-BA" dirty="0"/>
          </a:p>
          <a:p>
            <a:pPr marL="889232" lvl="1" indent="-514338">
              <a:buFont typeface="Arial" panose="020B0604020202020204" pitchFamily="34" charset="0"/>
              <a:buChar char="•"/>
            </a:pPr>
            <a:r>
              <a:rPr lang="bs-Latn-BA" dirty="0" err="1"/>
              <a:t>V</a:t>
            </a:r>
            <a:r>
              <a:rPr lang="en-US" dirty="0" err="1"/>
              <a:t>ještačenje</a:t>
            </a:r>
            <a:r>
              <a:rPr lang="en-US" dirty="0"/>
              <a:t> </a:t>
            </a:r>
            <a:r>
              <a:rPr lang="en-US" dirty="0" err="1"/>
              <a:t>tjelesnih</a:t>
            </a:r>
            <a:r>
              <a:rPr lang="en-US" dirty="0"/>
              <a:t> </a:t>
            </a:r>
            <a:r>
              <a:rPr lang="en-US" dirty="0" err="1"/>
              <a:t>povreda</a:t>
            </a:r>
            <a:endParaRPr lang="bs-Latn-BA" dirty="0"/>
          </a:p>
          <a:p>
            <a:pPr marL="889232" lvl="1" indent="-514338">
              <a:buFont typeface="Arial" panose="020B0604020202020204" pitchFamily="34" charset="0"/>
              <a:buChar char="•"/>
            </a:pPr>
            <a:r>
              <a:rPr lang="bs-Latn-BA" dirty="0" err="1"/>
              <a:t>P</a:t>
            </a:r>
            <a:r>
              <a:rPr lang="en-US" dirty="0" err="1"/>
              <a:t>sihijatrijsko</a:t>
            </a:r>
            <a:r>
              <a:rPr lang="en-US" dirty="0"/>
              <a:t> </a:t>
            </a:r>
            <a:r>
              <a:rPr lang="en-US" dirty="0" err="1"/>
              <a:t>vještačenje</a:t>
            </a:r>
            <a:endParaRPr lang="bs-Latn-BA" dirty="0"/>
          </a:p>
          <a:p>
            <a:pPr marL="889232" lvl="1" indent="-514338">
              <a:buFont typeface="Arial" panose="020B0604020202020204" pitchFamily="34" charset="0"/>
              <a:buChar char="•"/>
            </a:pPr>
            <a:r>
              <a:rPr lang="bs-Latn-BA" dirty="0" err="1"/>
              <a:t>V</a:t>
            </a:r>
            <a:r>
              <a:rPr lang="en-US" dirty="0" err="1"/>
              <a:t>ještačenje</a:t>
            </a:r>
            <a:r>
              <a:rPr lang="en-US" dirty="0"/>
              <a:t> </a:t>
            </a:r>
            <a:r>
              <a:rPr lang="en-US" dirty="0" err="1"/>
              <a:t>poslovnih</a:t>
            </a:r>
            <a:r>
              <a:rPr lang="en-US" dirty="0"/>
              <a:t> </a:t>
            </a:r>
            <a:r>
              <a:rPr lang="en-US" dirty="0" err="1"/>
              <a:t>knjiga</a:t>
            </a:r>
            <a:endParaRPr lang="bs-Latn-BA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5E645D2-C48A-4213-B973-B739BCA3C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1" dirty="0"/>
              <a:t>Vještaci u hipotetičkom slučaju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bs-Latn-BA" dirty="0"/>
              <a:t>Koje vrste vještačenja se mogu provesti na licu mjesta izvršenja ovog krivičnog djela i na izvršitelju krivičnog djela?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bs-Latn-BA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bs-Latn-BA" dirty="0"/>
              <a:t>Koja vrsta vještaka može svjedočiti u ovom slučaju?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bs-Latn-BA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bs-Latn-BA" dirty="0"/>
              <a:t>Ko će </a:t>
            </a:r>
            <a:r>
              <a:rPr lang="bs-Latn-BA"/>
              <a:t>pozvati </a:t>
            </a:r>
            <a:r>
              <a:rPr lang="bs-Latn-BA" smtClean="0"/>
              <a:t>ove vještake </a:t>
            </a:r>
            <a:r>
              <a:rPr lang="bs-Latn-BA" dirty="0"/>
              <a:t>na svjedočenje?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9C0C1F5-884E-45CA-8BB2-8FA215440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/>
              <a:t>Sadržaj Modula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498080" cy="3810000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bs-Latn-BA" dirty="0"/>
              <a:t>  Uloga i položaj svjedoka u fazi saslušanja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bs-Latn-BA" dirty="0"/>
              <a:t>  Uloga i položaj vještaka u fazi saslušanja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bs-Latn-BA" dirty="0"/>
              <a:t>  Osobe koje su oslobođene obaveze svjedočenja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bs-Latn-BA" dirty="0"/>
              <a:t>  Tok i metode ispitivanja svjedoka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803DE6E-70E1-4F6C-AB1B-9E99BEDA6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/>
              <a:t>SVJEDOCI</a:t>
            </a:r>
            <a:endParaRPr lang="en-US" b="1" dirty="0"/>
          </a:p>
        </p:txBody>
      </p:sp>
      <p:pic>
        <p:nvPicPr>
          <p:cNvPr id="10" name="Content Placeholder 9" descr="images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177915" y="1981200"/>
            <a:ext cx="2143125" cy="2743200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822960" y="1981200"/>
            <a:ext cx="5501640" cy="10668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bs-Latn-BA" dirty="0"/>
              <a:t>Svjedoci na osnovu direktnog saznanja o činjenicama slučaja ili karakteru optuženog doprinose razjašnjenju slučaja i olakšavaju odluku suda.</a:t>
            </a:r>
            <a:r>
              <a:rPr lang="bs-Latn-BA" cap="all" dirty="0"/>
              <a:t>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15000" y="1219200"/>
            <a:ext cx="3200400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377">
              <a:spcBef>
                <a:spcPct val="0"/>
              </a:spcBef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93C0EDD-65B3-46FF-BF89-637218FD5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1" dirty="0"/>
              <a:t>Osobe koje ne mogu biti saslušane kao svjedoci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098792" cy="49530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bs-Latn-BA" dirty="0" err="1"/>
              <a:t>O</a:t>
            </a:r>
            <a:r>
              <a:rPr lang="en-US" dirty="0"/>
              <a:t>soba </a:t>
            </a:r>
            <a:r>
              <a:rPr lang="en-US" dirty="0" err="1"/>
              <a:t>koja</a:t>
            </a:r>
            <a:r>
              <a:rPr lang="en-US" dirty="0"/>
              <a:t> bi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iskazom</a:t>
            </a:r>
            <a:r>
              <a:rPr lang="en-US" dirty="0"/>
              <a:t> </a:t>
            </a:r>
            <a:r>
              <a:rPr lang="en-US" dirty="0" err="1"/>
              <a:t>povrijedila</a:t>
            </a:r>
            <a:r>
              <a:rPr lang="en-US" dirty="0"/>
              <a:t> </a:t>
            </a:r>
            <a:r>
              <a:rPr lang="en-US" dirty="0" err="1"/>
              <a:t>dužnost</a:t>
            </a:r>
            <a:r>
              <a:rPr lang="en-US" dirty="0"/>
              <a:t> </a:t>
            </a:r>
            <a:r>
              <a:rPr lang="en-US" dirty="0" err="1"/>
              <a:t>čuvanja</a:t>
            </a:r>
            <a:r>
              <a:rPr lang="en-US" dirty="0"/>
              <a:t> </a:t>
            </a:r>
            <a:r>
              <a:rPr lang="en-US" dirty="0" err="1"/>
              <a:t>državne</a:t>
            </a:r>
            <a:r>
              <a:rPr lang="en-US" dirty="0"/>
              <a:t>, </a:t>
            </a:r>
            <a:r>
              <a:rPr lang="en-US" dirty="0" err="1"/>
              <a:t>vojne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službene</a:t>
            </a:r>
            <a:r>
              <a:rPr lang="en-US" dirty="0"/>
              <a:t> </a:t>
            </a:r>
            <a:r>
              <a:rPr lang="en-US" dirty="0" err="1"/>
              <a:t>tajne</a:t>
            </a:r>
            <a:endParaRPr lang="bs-Latn-BA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bs-Latn-BA" dirty="0" err="1"/>
              <a:t>B</a:t>
            </a:r>
            <a:r>
              <a:rPr lang="en-US" dirty="0" err="1"/>
              <a:t>ranitelj</a:t>
            </a:r>
            <a:r>
              <a:rPr lang="en-US" dirty="0"/>
              <a:t> </a:t>
            </a:r>
            <a:r>
              <a:rPr lang="en-US" dirty="0" err="1"/>
              <a:t>osumnjičenog</a:t>
            </a:r>
            <a:r>
              <a:rPr lang="bs-Latn-BA" dirty="0"/>
              <a:t>/</a:t>
            </a:r>
            <a:r>
              <a:rPr lang="en-US" dirty="0" err="1"/>
              <a:t>optuženog</a:t>
            </a:r>
            <a:r>
              <a:rPr lang="en-US" dirty="0"/>
              <a:t> u </a:t>
            </a:r>
            <a:r>
              <a:rPr lang="en-US" dirty="0" err="1"/>
              <a:t>pogledu</a:t>
            </a:r>
            <a:r>
              <a:rPr lang="en-US" dirty="0"/>
              <a:t> </a:t>
            </a:r>
            <a:r>
              <a:rPr lang="en-US" dirty="0" err="1"/>
              <a:t>činjenica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mu </a:t>
            </a:r>
            <a:r>
              <a:rPr lang="en-US" dirty="0" err="1"/>
              <a:t>postale</a:t>
            </a:r>
            <a:r>
              <a:rPr lang="en-US" dirty="0"/>
              <a:t> </a:t>
            </a:r>
            <a:r>
              <a:rPr lang="en-US" dirty="0" err="1"/>
              <a:t>poznate</a:t>
            </a:r>
            <a:r>
              <a:rPr lang="en-US" dirty="0"/>
              <a:t> u </a:t>
            </a:r>
            <a:r>
              <a:rPr lang="en-US" dirty="0" err="1"/>
              <a:t>svojstvu</a:t>
            </a:r>
            <a:r>
              <a:rPr lang="en-US" dirty="0"/>
              <a:t> </a:t>
            </a:r>
            <a:r>
              <a:rPr lang="en-US" dirty="0" err="1"/>
              <a:t>branitelja</a:t>
            </a:r>
            <a:r>
              <a:rPr lang="bs-Latn-BA" sz="20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bs-Latn-BA" dirty="0" err="1"/>
              <a:t>O</a:t>
            </a:r>
            <a:r>
              <a:rPr lang="en-US" dirty="0"/>
              <a:t>soba </a:t>
            </a:r>
            <a:r>
              <a:rPr lang="en-US" dirty="0" err="1"/>
              <a:t>koja</a:t>
            </a:r>
            <a:r>
              <a:rPr lang="en-US" dirty="0"/>
              <a:t> bi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iskazom</a:t>
            </a:r>
            <a:r>
              <a:rPr lang="en-US" dirty="0"/>
              <a:t> </a:t>
            </a:r>
            <a:r>
              <a:rPr lang="en-US" dirty="0" err="1"/>
              <a:t>povrijedila</a:t>
            </a:r>
            <a:r>
              <a:rPr lang="en-US" dirty="0"/>
              <a:t> </a:t>
            </a:r>
            <a:r>
              <a:rPr lang="en-US" dirty="0" err="1"/>
              <a:t>dužnost</a:t>
            </a:r>
            <a:r>
              <a:rPr lang="en-US" dirty="0"/>
              <a:t> </a:t>
            </a:r>
            <a:r>
              <a:rPr lang="en-US" dirty="0" err="1"/>
              <a:t>čuvanja</a:t>
            </a:r>
            <a:r>
              <a:rPr lang="en-US" dirty="0"/>
              <a:t> </a:t>
            </a:r>
            <a:r>
              <a:rPr lang="en-US" dirty="0" err="1"/>
              <a:t>profesionalne</a:t>
            </a:r>
            <a:r>
              <a:rPr lang="en-US" dirty="0"/>
              <a:t> </a:t>
            </a:r>
            <a:r>
              <a:rPr lang="en-US" dirty="0" err="1"/>
              <a:t>tajne</a:t>
            </a:r>
            <a:r>
              <a:rPr lang="en-US" dirty="0"/>
              <a:t> </a:t>
            </a:r>
            <a:endParaRPr lang="bs-Latn-BA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bs-Latn-BA" dirty="0" err="1"/>
              <a:t>M</a:t>
            </a:r>
            <a:r>
              <a:rPr lang="en-US" dirty="0" err="1"/>
              <a:t>aloljetna</a:t>
            </a:r>
            <a:r>
              <a:rPr lang="en-US" dirty="0"/>
              <a:t> </a:t>
            </a:r>
            <a:r>
              <a:rPr lang="en-US" dirty="0" err="1"/>
              <a:t>osoba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, s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uzrast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duševnu</a:t>
            </a:r>
            <a:r>
              <a:rPr lang="en-US" dirty="0"/>
              <a:t> </a:t>
            </a:r>
            <a:r>
              <a:rPr lang="en-US" dirty="0" err="1"/>
              <a:t>razvijenost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sposobna</a:t>
            </a:r>
            <a:r>
              <a:rPr lang="en-US" dirty="0"/>
              <a:t> </a:t>
            </a:r>
            <a:r>
              <a:rPr lang="en-US" dirty="0" err="1"/>
              <a:t>shvatiti</a:t>
            </a:r>
            <a:r>
              <a:rPr lang="en-US" dirty="0"/>
              <a:t> </a:t>
            </a:r>
            <a:r>
              <a:rPr lang="en-US" dirty="0" err="1"/>
              <a:t>značaj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ne </a:t>
            </a:r>
            <a:r>
              <a:rPr lang="en-US" dirty="0" err="1"/>
              <a:t>mora</a:t>
            </a:r>
            <a:r>
              <a:rPr lang="en-US" dirty="0"/>
              <a:t> </a:t>
            </a:r>
            <a:r>
              <a:rPr lang="en-US" dirty="0" err="1"/>
              <a:t>svjedočiti</a:t>
            </a:r>
            <a:r>
              <a:rPr lang="en-US" dirty="0"/>
              <a:t>.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4911329-3CEF-4E77-9A30-7B9811CEB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bs-Latn-BA" b="1" dirty="0"/>
              <a:t>Svjedoci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4267200" cy="48006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bs-Latn-BA" dirty="0"/>
              <a:t>Koja lica iz hipotetičkog slučaja mogu biti pozvana kao svjedoci na glavnom pretresu?</a:t>
            </a:r>
          </a:p>
          <a:p>
            <a:pPr marL="201163" lvl="1" indent="0">
              <a:buNone/>
            </a:pPr>
            <a:endParaRPr lang="bs-Latn-BA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bs-Latn-BA" dirty="0"/>
              <a:t>Koje svjedoke će pozvati odbrana, a koje tužilac? </a:t>
            </a:r>
            <a:endParaRPr lang="en-US" dirty="0"/>
          </a:p>
        </p:txBody>
      </p:sp>
      <p:pic>
        <p:nvPicPr>
          <p:cNvPr id="5" name="Picture 4" descr="2015-01-27-07-48-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3160" y="1828802"/>
            <a:ext cx="2133600" cy="2900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F5A9474-D76A-40AD-B41C-3BDCCD151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/>
              <a:t>Javni govor u sudnici </a:t>
            </a:r>
            <a:endParaRPr lang="en-US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95400" y="1828800"/>
            <a:ext cx="7239000" cy="480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 defTabSz="914377">
              <a:spcBef>
                <a:spcPct val="0"/>
              </a:spcBef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E5AF6646-346F-45F2-8785-E81BD7B67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81200"/>
            <a:ext cx="7098792" cy="49530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bs-Latn-BA" dirty="0"/>
              <a:t>Direktno ispitivanje – Svjedoka ispituje stranka koja ga je pozvala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bs-Latn-BA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bs-Latn-BA" dirty="0"/>
              <a:t>Unakrsno ispitivanje – Svjedoka ispituje stranka koja ga nije pozvala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FE8D3E0-8878-48E8-A223-3639B995E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4270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377">
              <a:spcBef>
                <a:spcPct val="0"/>
              </a:spcBef>
              <a:defRPr/>
            </a:pPr>
            <a:endParaRPr lang="en-US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995046C4-8C8A-4872-BDC6-F1A88BE8FD19}"/>
              </a:ext>
            </a:extLst>
          </p:cNvPr>
          <p:cNvSpPr txBox="1">
            <a:spLocks/>
          </p:cNvSpPr>
          <p:nvPr/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bs-Latn-BA" sz="4400" b="1" spc="0" dirty="0"/>
              <a:t>Svjedoci u hipotetičkom slučaju </a:t>
            </a:r>
            <a:endParaRPr lang="en-US" sz="4400" b="1" spc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17087AF9-1AFA-4438-9014-0115450E7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464" y="1981200"/>
            <a:ext cx="7098792" cy="4953000"/>
          </a:xfrm>
        </p:spPr>
        <p:txBody>
          <a:bodyPr>
            <a:norm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800" dirty="0"/>
              <a:t>Koga </a:t>
            </a:r>
            <a:r>
              <a:rPr lang="en-US" sz="1800" dirty="0" err="1"/>
              <a:t>će</a:t>
            </a:r>
            <a:r>
              <a:rPr lang="en-US" sz="1800" dirty="0"/>
              <a:t> </a:t>
            </a:r>
            <a:r>
              <a:rPr lang="en-US" sz="1800" dirty="0" err="1"/>
              <a:t>tužilac</a:t>
            </a:r>
            <a:r>
              <a:rPr lang="en-US" sz="1800" dirty="0"/>
              <a:t> u </a:t>
            </a:r>
            <a:r>
              <a:rPr lang="en-US" sz="1800" dirty="0" err="1"/>
              <a:t>ovom</a:t>
            </a:r>
            <a:r>
              <a:rPr lang="en-US" sz="1800" dirty="0"/>
              <a:t> </a:t>
            </a:r>
            <a:r>
              <a:rPr lang="en-US" sz="1800" dirty="0" err="1"/>
              <a:t>slučaju</a:t>
            </a:r>
            <a:r>
              <a:rPr lang="en-US" sz="1800" dirty="0"/>
              <a:t> </a:t>
            </a:r>
            <a:r>
              <a:rPr lang="en-US" sz="1800" dirty="0" err="1"/>
              <a:t>direktno</a:t>
            </a:r>
            <a:r>
              <a:rPr lang="en-US" sz="1800" dirty="0"/>
              <a:t> </a:t>
            </a:r>
            <a:r>
              <a:rPr lang="en-US" sz="1800" dirty="0" err="1"/>
              <a:t>ispitivati</a:t>
            </a:r>
            <a:r>
              <a:rPr lang="en-US" sz="1800" dirty="0"/>
              <a:t>?</a:t>
            </a:r>
            <a:endParaRPr lang="bs-Latn-BA" sz="18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800" dirty="0"/>
              <a:t>Koga </a:t>
            </a:r>
            <a:r>
              <a:rPr lang="en-US" sz="1800" dirty="0" err="1"/>
              <a:t>će</a:t>
            </a:r>
            <a:r>
              <a:rPr lang="en-US" sz="1800" dirty="0"/>
              <a:t> </a:t>
            </a:r>
            <a:r>
              <a:rPr lang="en-US" sz="1800" dirty="0" err="1" smtClean="0"/>
              <a:t>brani</a:t>
            </a:r>
            <a:r>
              <a:rPr lang="bs-Latn-BA" sz="1800" dirty="0" smtClean="0"/>
              <a:t>la</a:t>
            </a:r>
            <a:r>
              <a:rPr lang="en-US" sz="1800" dirty="0" smtClean="0"/>
              <a:t>c </a:t>
            </a:r>
            <a:r>
              <a:rPr lang="en-US" sz="1800" dirty="0"/>
              <a:t>u </a:t>
            </a:r>
            <a:r>
              <a:rPr lang="en-US" sz="1800" dirty="0" err="1"/>
              <a:t>ovom</a:t>
            </a:r>
            <a:r>
              <a:rPr lang="en-US" sz="1800" dirty="0"/>
              <a:t> </a:t>
            </a:r>
            <a:r>
              <a:rPr lang="en-US" sz="1800" dirty="0" err="1"/>
              <a:t>slučaju</a:t>
            </a:r>
            <a:r>
              <a:rPr lang="en-US" sz="1800" dirty="0"/>
              <a:t> </a:t>
            </a:r>
            <a:r>
              <a:rPr lang="en-US" sz="1800" dirty="0" err="1"/>
              <a:t>direktno</a:t>
            </a:r>
            <a:r>
              <a:rPr lang="en-US" sz="1800" dirty="0"/>
              <a:t> </a:t>
            </a:r>
            <a:r>
              <a:rPr lang="en-US" sz="1800" dirty="0" err="1"/>
              <a:t>ispitivati</a:t>
            </a:r>
            <a:r>
              <a:rPr lang="en-US" sz="1800" dirty="0"/>
              <a:t>?</a:t>
            </a:r>
            <a:endParaRPr lang="bs-Latn-BA" sz="18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800" dirty="0"/>
              <a:t>Koga </a:t>
            </a:r>
            <a:r>
              <a:rPr lang="en-US" sz="1800" dirty="0" err="1"/>
              <a:t>će</a:t>
            </a:r>
            <a:r>
              <a:rPr lang="en-US" sz="1800" dirty="0"/>
              <a:t> </a:t>
            </a:r>
            <a:r>
              <a:rPr lang="en-US" sz="1800" dirty="0" err="1"/>
              <a:t>tužilac</a:t>
            </a:r>
            <a:r>
              <a:rPr lang="en-US" sz="1800" dirty="0"/>
              <a:t> u </a:t>
            </a:r>
            <a:r>
              <a:rPr lang="en-US" sz="1800" dirty="0" err="1"/>
              <a:t>ovom</a:t>
            </a:r>
            <a:r>
              <a:rPr lang="en-US" sz="1800" dirty="0"/>
              <a:t> </a:t>
            </a:r>
            <a:r>
              <a:rPr lang="en-US" sz="1800" dirty="0" err="1"/>
              <a:t>slučaju</a:t>
            </a:r>
            <a:r>
              <a:rPr lang="en-US" sz="1800" dirty="0"/>
              <a:t> </a:t>
            </a:r>
            <a:r>
              <a:rPr lang="en-US" sz="1800" dirty="0" err="1"/>
              <a:t>unakrsno</a:t>
            </a:r>
            <a:r>
              <a:rPr lang="en-US" sz="1800" dirty="0"/>
              <a:t> </a:t>
            </a:r>
            <a:r>
              <a:rPr lang="en-US" sz="1800" dirty="0" err="1"/>
              <a:t>ispitivati</a:t>
            </a:r>
            <a:r>
              <a:rPr lang="en-US" sz="1800" dirty="0"/>
              <a:t>?</a:t>
            </a:r>
            <a:endParaRPr lang="bs-Latn-BA" sz="18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800" dirty="0"/>
              <a:t>Koga </a:t>
            </a:r>
            <a:r>
              <a:rPr lang="en-US" sz="1800" dirty="0" err="1"/>
              <a:t>će</a:t>
            </a:r>
            <a:r>
              <a:rPr lang="en-US" sz="1800" dirty="0"/>
              <a:t> </a:t>
            </a:r>
            <a:r>
              <a:rPr lang="en-US" sz="1800" dirty="0" err="1"/>
              <a:t>branilac</a:t>
            </a:r>
            <a:r>
              <a:rPr lang="en-US" sz="1800" dirty="0"/>
              <a:t> u </a:t>
            </a:r>
            <a:r>
              <a:rPr lang="en-US" sz="1800" dirty="0" err="1"/>
              <a:t>ovom</a:t>
            </a:r>
            <a:r>
              <a:rPr lang="en-US" sz="1800" dirty="0"/>
              <a:t> </a:t>
            </a:r>
            <a:r>
              <a:rPr lang="en-US" sz="1800" dirty="0" err="1"/>
              <a:t>slučaju</a:t>
            </a:r>
            <a:r>
              <a:rPr lang="en-US" sz="1800" dirty="0"/>
              <a:t> </a:t>
            </a:r>
            <a:r>
              <a:rPr lang="en-US" sz="1800" dirty="0" err="1"/>
              <a:t>unakrsno</a:t>
            </a:r>
            <a:r>
              <a:rPr lang="en-US" sz="1800" dirty="0"/>
              <a:t> </a:t>
            </a:r>
            <a:r>
              <a:rPr lang="en-US" sz="1800" dirty="0" err="1"/>
              <a:t>ispitivati</a:t>
            </a:r>
            <a:r>
              <a:rPr lang="en-US" sz="1800" dirty="0"/>
              <a:t>?</a:t>
            </a:r>
            <a:endParaRPr lang="bs-Latn-BA" sz="18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800" dirty="0"/>
              <a:t>Da li </a:t>
            </a:r>
            <a:r>
              <a:rPr lang="en-US" sz="1800" dirty="0" err="1"/>
              <a:t>tužitelj</a:t>
            </a:r>
            <a:r>
              <a:rPr lang="en-US" sz="1800" dirty="0"/>
              <a:t> </a:t>
            </a:r>
            <a:r>
              <a:rPr lang="en-US" sz="1800" dirty="0" err="1"/>
              <a:t>može</a:t>
            </a:r>
            <a:r>
              <a:rPr lang="en-US" sz="1800" dirty="0"/>
              <a:t> </a:t>
            </a:r>
            <a:r>
              <a:rPr lang="en-US" sz="1800" dirty="0" err="1"/>
              <a:t>pozvati</a:t>
            </a:r>
            <a:r>
              <a:rPr lang="en-US" sz="1800" dirty="0"/>
              <a:t> </a:t>
            </a:r>
            <a:r>
              <a:rPr lang="en-US" sz="1800" dirty="0" err="1"/>
              <a:t>Marka</a:t>
            </a:r>
            <a:r>
              <a:rPr lang="en-US" sz="1800" dirty="0"/>
              <a:t> </a:t>
            </a:r>
            <a:r>
              <a:rPr lang="en-US" sz="1800" dirty="0" err="1"/>
              <a:t>Todorovića</a:t>
            </a:r>
            <a:r>
              <a:rPr lang="en-US" sz="1800" dirty="0"/>
              <a:t> da </a:t>
            </a:r>
            <a:r>
              <a:rPr lang="en-US" sz="1800" dirty="0" err="1"/>
              <a:t>svjedoči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svoju</a:t>
            </a:r>
            <a:r>
              <a:rPr lang="en-US" sz="1800" dirty="0"/>
              <a:t> </a:t>
            </a:r>
            <a:r>
              <a:rPr lang="en-US" sz="1800" dirty="0" err="1"/>
              <a:t>štetu</a:t>
            </a:r>
            <a:r>
              <a:rPr lang="en-US" sz="18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ED7F412-4AA7-41A1-94DA-012B47F71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/>
              <a:t>Vještaci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1502" y="1905000"/>
            <a:ext cx="7543801" cy="402336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bs-Latn-BA"/>
              <a:t>   Vještaci su posebna vrsta svjedoka, koji svojim stručnim znanjem olakšavaju sudu donošenje pravilne presude. </a:t>
            </a:r>
            <a:endParaRPr lang="en-US" dirty="0"/>
          </a:p>
        </p:txBody>
      </p:sp>
      <p:pic>
        <p:nvPicPr>
          <p:cNvPr id="4" name="Picture 3" descr="expert-witness-testimo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971801"/>
            <a:ext cx="3810000" cy="25366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B2AC8B3-3A05-4016-B838-366EE3DD9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/>
              <a:t>Vještaci </a:t>
            </a:r>
            <a:endParaRPr lang="en-US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11AC2072-0E67-4622-BD6F-84F5BB437BA9}"/>
              </a:ext>
            </a:extLst>
          </p:cNvPr>
          <p:cNvSpPr txBox="1">
            <a:spLocks/>
          </p:cNvSpPr>
          <p:nvPr/>
        </p:nvSpPr>
        <p:spPr>
          <a:xfrm>
            <a:off x="914400" y="1905000"/>
            <a:ext cx="7098792" cy="4953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s-Latn-BA" sz="1800" b="1" dirty="0"/>
              <a:t>Vještaci ne mogu biti:</a:t>
            </a:r>
            <a:endParaRPr lang="bs-Latn-BA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bs-Latn-BA" dirty="0"/>
              <a:t>  </a:t>
            </a:r>
            <a:r>
              <a:rPr lang="en-US" dirty="0" err="1"/>
              <a:t>Osobe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ne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saslušane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svjedoci</a:t>
            </a:r>
            <a:endParaRPr lang="bs-Latn-BA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bs-Latn-BA" dirty="0"/>
              <a:t>  Osobe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odbiti</a:t>
            </a:r>
            <a:r>
              <a:rPr lang="en-US" dirty="0"/>
              <a:t> </a:t>
            </a:r>
            <a:r>
              <a:rPr lang="en-US" dirty="0" err="1"/>
              <a:t>svjedočenje</a:t>
            </a:r>
            <a:endParaRPr lang="bs-Latn-BA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bs-Latn-BA" dirty="0"/>
              <a:t>  Osoba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svjedočila</a:t>
            </a:r>
            <a:r>
              <a:rPr lang="bs-Latn-BA" dirty="0"/>
              <a:t> u postupku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bs-Latn-BA" dirty="0"/>
              <a:t>  Osoba koja </a:t>
            </a:r>
            <a:r>
              <a:rPr lang="en-US" dirty="0" err="1"/>
              <a:t>je</a:t>
            </a:r>
            <a:r>
              <a:rPr lang="en-US" dirty="0"/>
              <a:t> u </a:t>
            </a:r>
            <a:r>
              <a:rPr lang="en-US" dirty="0" err="1"/>
              <a:t>radnom</a:t>
            </a:r>
            <a:r>
              <a:rPr lang="en-US" dirty="0"/>
              <a:t>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nekom</a:t>
            </a:r>
            <a:r>
              <a:rPr lang="en-US" dirty="0"/>
              <a:t> od </a:t>
            </a:r>
            <a:r>
              <a:rPr lang="en-US" dirty="0" err="1"/>
              <a:t>stranaka</a:t>
            </a:r>
            <a:r>
              <a:rPr lang="en-US" dirty="0"/>
              <a:t> u </a:t>
            </a:r>
            <a:r>
              <a:rPr lang="en-US" dirty="0" err="1"/>
              <a:t>postupku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E46E67B-54D9-4759-9AF9-708A5C5A9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847</TotalTime>
  <Words>375</Words>
  <Application>Microsoft Office PowerPoint</Application>
  <PresentationFormat>On-screen Show (4:3)</PresentationFormat>
  <Paragraphs>61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Retrospect</vt:lpstr>
      <vt:lpstr>  Mock Trial projekt</vt:lpstr>
      <vt:lpstr>Sadržaj Modula II</vt:lpstr>
      <vt:lpstr>SVJEDOCI</vt:lpstr>
      <vt:lpstr>Osobe koje ne mogu biti saslušane kao svjedoci </vt:lpstr>
      <vt:lpstr>Svjedoci</vt:lpstr>
      <vt:lpstr>Javni govor u sudnici </vt:lpstr>
      <vt:lpstr>Slide 7</vt:lpstr>
      <vt:lpstr>Vještaci</vt:lpstr>
      <vt:lpstr>Vještaci </vt:lpstr>
      <vt:lpstr>Vrste vještačenja</vt:lpstr>
      <vt:lpstr>Vještaci u hipotetičkom slučaju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Mock Trial projekat</dc:title>
  <dc:creator>Brodlija</dc:creator>
  <cp:lastModifiedBy>Brodlija</cp:lastModifiedBy>
  <cp:revision>23</cp:revision>
  <dcterms:created xsi:type="dcterms:W3CDTF">2018-05-07T09:22:41Z</dcterms:created>
  <dcterms:modified xsi:type="dcterms:W3CDTF">2018-10-30T08:34:23Z</dcterms:modified>
</cp:coreProperties>
</file>